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960" r:id="rId2"/>
    <p:sldId id="5902" r:id="rId3"/>
    <p:sldId id="259" r:id="rId4"/>
    <p:sldId id="6258" r:id="rId5"/>
    <p:sldId id="5834" r:id="rId6"/>
    <p:sldId id="594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764" y="3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0E07-06D1-4E80-84E3-8043147EFC8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7BE40-2F9C-40A4-A104-01B1F6551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0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8C2D8-6D65-4480-BCBB-A347509BBE5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0C79-7B4A-4711-BACB-E88F91B6E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6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5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4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7004712" y="6542638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427485-73A5-4B81-A1EE-BAEA6D735EEA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57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1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8DFA80-E3B7-4CF3-A26D-7AE780B7DBA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7485-73A5-4B81-A1EE-BAEA6D73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528990"/>
            <a:ext cx="9144000" cy="292388"/>
            <a:chOff x="68239" y="6378863"/>
            <a:chExt cx="9144000" cy="292388"/>
          </a:xfrm>
        </p:grpSpPr>
        <p:sp>
          <p:nvSpPr>
            <p:cNvPr id="3" name="Rectangle 2"/>
            <p:cNvSpPr/>
            <p:nvPr userDrawn="1"/>
          </p:nvSpPr>
          <p:spPr>
            <a:xfrm>
              <a:off x="68239" y="6397041"/>
              <a:ext cx="9144000" cy="2560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TextBox 3"/>
            <p:cNvSpPr txBox="1"/>
            <p:nvPr userDrawn="1"/>
          </p:nvSpPr>
          <p:spPr>
            <a:xfrm>
              <a:off x="68239" y="6378863"/>
              <a:ext cx="9144000" cy="292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spc="4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US" sz="1300" spc="4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spc="4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1300" spc="4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spc="40" baseline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1300" spc="4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spc="40" baseline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1300" spc="4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1300" spc="40" baseline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Chuyên</a:t>
              </a:r>
              <a:r>
                <a:rPr lang="en-US" sz="1300" spc="4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spc="40" baseline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1300" spc="4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spc="40" baseline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US" sz="1300" spc="4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spc="40" baseline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Ngoan</a:t>
              </a:r>
              <a:endParaRPr lang="en-US" sz="1300" spc="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86600" y="6515342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427485-73A5-4B81-A1EE-BAEA6D735E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8100"/>
            <a:ext cx="99208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inhtevadautu.vn/chuyen-gia-nguyen-ngoan-dan-dau-trong-viec-ung-dung-phong-thuy-cho-doanh-nhan-va-quan-ly-4140.html" TargetMode="External"/><Relationship Id="rId13" Type="http://schemas.openxmlformats.org/officeDocument/2006/relationships/hyperlink" Target="https://cafebiz.vn/goc-nhin-phong-thuy-de-dau-tu-bds-thanh-cong-trong-chu-ky-2021-2031-20210629170105985.chn" TargetMode="External"/><Relationship Id="rId3" Type="http://schemas.openxmlformats.org/officeDocument/2006/relationships/hyperlink" Target="https://www.giaitrivanhoa.vn/2024/06/nguyen-ngoan-nguoi-ong-hanh-ang-tin-cay.html" TargetMode="External"/><Relationship Id="rId7" Type="http://schemas.openxmlformats.org/officeDocument/2006/relationships/hyperlink" Target="https://yeah1.com/doi-song/nguyen-ngoan-danh-dau-chang-hanh-trinh-20-nam-su-nghiep-voi-mandala-phong-thuy-a59-d116303.html" TargetMode="External"/><Relationship Id="rId12" Type="http://schemas.openxmlformats.org/officeDocument/2006/relationships/hyperlink" Target="https://thanhnien.vn/tai-chinh-kinh-doanh/doanh-nhan/chuyen-gia-nguyen-ngoan-biet-minh-biet-ta-tram-tran-tram-thang-1326264.html" TargetMode="External"/><Relationship Id="rId17" Type="http://schemas.openxmlformats.org/officeDocument/2006/relationships/hyperlink" Target="https://phunuhiendai.vn/chuyen-gia-dao-tao-nguyen-ngoan-nguoi-tien-phong-lan-toa-tri-thuc-phong-thuy-trong-kinh-doanh-va-cuoc-song/" TargetMode="External"/><Relationship Id="rId2" Type="http://schemas.openxmlformats.org/officeDocument/2006/relationships/hyperlink" Target="https://yeah1.com/doi-song/toi-uu-hoa-moi-truong-lam-viec-voi-phong-thuy-bi-quyet-de-doanh-nghiep-thanh-cong-a59-d119006.html" TargetMode="External"/><Relationship Id="rId16" Type="http://schemas.openxmlformats.org/officeDocument/2006/relationships/hyperlink" Target="https://eva.vn/doi-song-xa-hoi/hon-300-doanh-nhan-den-tham-du-sinh-nhat-3-tuoi-cau-lac-bo-mandala-phong-thuy-c334a46271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anhoavaphattrien.vn/chuyen-gia-phong-thuy-nguyen-ngoan-phong-thuy-la-bo-mon-khoa-hochtml-a24482.html?gidzl=zr3m8EKemLlsJlSWvpx0NVT0z2VvQiHTxa3oT_ivb0Aw4Aj-gct9KByT_tsiOfq7xnZxVJ8WI0TCvIhEMW" TargetMode="External"/><Relationship Id="rId11" Type="http://schemas.openxmlformats.org/officeDocument/2006/relationships/hyperlink" Target="https://soha.vn/ung-dung-chi-so-bovis-trong-kiem-tra-dat-ten-thuong-hieu-theo-chuan-phong-thuy-20210621164248921.htm" TargetMode="External"/><Relationship Id="rId5" Type="http://schemas.openxmlformats.org/officeDocument/2006/relationships/hyperlink" Target="https://doisongphapluat.com.vn/nguyen-ngoan-nguoi-kien-tao-su-phat-trien-ben-vung-cho-doanh-nghiep-thoi-4-0-a621798.html" TargetMode="External"/><Relationship Id="rId15" Type="http://schemas.openxmlformats.org/officeDocument/2006/relationships/hyperlink" Target="https://cafef.vn/chuyen-gia-phong-thuy-chia-se-nhung-luu-y-va-cam-ky-khi-dat-ten-thuong-hieu-20210618174416458.chn" TargetMode="External"/><Relationship Id="rId10" Type="http://schemas.openxmlformats.org/officeDocument/2006/relationships/hyperlink" Target="https://cafef.vn/chuyen-gia-phong-thuy-nguyen-ngoan-bat-mi-kim-tu-do-trong-dau-tu-chung-khoan-sinh-loi-20210704085903072.chn" TargetMode="External"/><Relationship Id="rId4" Type="http://schemas.openxmlformats.org/officeDocument/2006/relationships/hyperlink" Target="https://kinhtevadautu.vn/nguyen-ngoan-chuyen-gia-phong-thuy-va-hanh-trinh-kien-tao-gia-tri-den-nhieu-doanh-nghiephtml-4198.html" TargetMode="External"/><Relationship Id="rId9" Type="http://schemas.openxmlformats.org/officeDocument/2006/relationships/hyperlink" Target="http://lifestyleonline.vn/clb-mandala-phong-thuy-3-nam-hoat-dong-va-no-luc-lam-am-lai-moi-truong-kinh-doanh-trong-dai-dich-covid-19/?" TargetMode="External"/><Relationship Id="rId14" Type="http://schemas.openxmlformats.org/officeDocument/2006/relationships/hyperlink" Target="https://cafef.vn/chuyen-gia-nguyen-ngoan-mach-nuoc-ung-dung-phong-thuy-de-dau-tu-bat-dong-san-thanh-cong-20210619130050307.ch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E01EE-B35B-4934-8E7D-71B0BDB1D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2" t="17116" r="22156" b="4012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B312D-270C-56E0-F98F-5E8D757BE0D1}"/>
              </a:ext>
            </a:extLst>
          </p:cNvPr>
          <p:cNvSpPr txBox="1"/>
          <p:nvPr/>
        </p:nvSpPr>
        <p:spPr>
          <a:xfrm>
            <a:off x="133350" y="3328548"/>
            <a:ext cx="4305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ffectLst>
                  <a:glow rad="63500">
                    <a:schemeClr val="bg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CHUYÊN GIA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7100" b="1" dirty="0">
                <a:solidFill>
                  <a:schemeClr val="accent4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NGUYỄN NGOAN</a:t>
            </a:r>
            <a:endParaRPr lang="en-US" sz="7100" b="1" dirty="0">
              <a:solidFill>
                <a:schemeClr val="accent4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Picture 18" descr="A person in a brown suit&#10;&#10;Description automatically generated">
            <a:extLst>
              <a:ext uri="{FF2B5EF4-FFF2-40B4-BE49-F238E27FC236}">
                <a16:creationId xmlns:a16="http://schemas.microsoft.com/office/drawing/2014/main" id="{183AF43C-CC7A-7CC4-5B2F-EFFB8B512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1385"/>
            <a:ext cx="9144000" cy="68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934044C-8B0D-8206-B1BD-5BA5F9195015}"/>
              </a:ext>
            </a:extLst>
          </p:cNvPr>
          <p:cNvSpPr txBox="1"/>
          <p:nvPr/>
        </p:nvSpPr>
        <p:spPr>
          <a:xfrm>
            <a:off x="125730" y="4802509"/>
            <a:ext cx="416843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350" b="1" u="sng" dirty="0">
                <a:solidFill>
                  <a:srgbClr val="000000"/>
                </a:solidFill>
                <a:highlight>
                  <a:srgbClr val="F8F4EC"/>
                </a:highlight>
                <a:latin typeface="Open Sans Condensed"/>
              </a:rPr>
              <a:t>♦ Tư vấn Quản Trị &amp; Đào tạo Phong Thủy cho các công ty và tập đoàn</a:t>
            </a:r>
            <a:r>
              <a:rPr lang="en-US" sz="1350" b="1" u="sng" dirty="0">
                <a:solidFill>
                  <a:srgbClr val="000000"/>
                </a:solidFill>
                <a:highlight>
                  <a:srgbClr val="F8F4EC"/>
                </a:highlight>
                <a:latin typeface="Open Sans Condensed"/>
              </a:rPr>
              <a:t>: </a:t>
            </a:r>
            <a:endParaRPr lang="vi-VN" sz="1350" b="1" u="sng" dirty="0">
              <a:solidFill>
                <a:srgbClr val="000000"/>
              </a:solidFill>
              <a:highlight>
                <a:srgbClr val="F8F4EC"/>
              </a:highlight>
              <a:latin typeface="Open Sans Condensed"/>
            </a:endParaRPr>
          </a:p>
          <a:p>
            <a:pPr algn="just"/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Tân Phát Etek, Cenland, Sungroup, Shinhan bank, DKSH, Đất Xanh, Vinhomes, Mobifone, Đồng Tiến Paper, Vissan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,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Etek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, PV Gas,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Thép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Thiên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Phú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,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Bảo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Tín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Minh Châu,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Yoji Nature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,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Star Travel, New Image VN ....</a:t>
            </a:r>
            <a:endParaRPr lang="vi-VN" sz="1350" dirty="0">
              <a:solidFill>
                <a:srgbClr val="000000"/>
              </a:solidFill>
              <a:highlight>
                <a:srgbClr val="F8F4EC"/>
              </a:highlight>
              <a:latin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CEED2-2163-2875-72F2-EC5B4A0906E0}"/>
              </a:ext>
            </a:extLst>
          </p:cNvPr>
          <p:cNvSpPr txBox="1"/>
          <p:nvPr/>
        </p:nvSpPr>
        <p:spPr>
          <a:xfrm>
            <a:off x="3251720" y="508122"/>
            <a:ext cx="473404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350" b="1" u="sng" dirty="0">
                <a:solidFill>
                  <a:srgbClr val="000000"/>
                </a:solidFill>
                <a:highlight>
                  <a:srgbClr val="F8F4EC"/>
                </a:highlight>
                <a:latin typeface="Open Sans Condensed"/>
              </a:rPr>
              <a:t>♦ Các vị trí quản lý đã trải qua</a:t>
            </a:r>
            <a:r>
              <a:rPr lang="en-US" sz="1350" b="1" u="sng" dirty="0">
                <a:solidFill>
                  <a:srgbClr val="000000"/>
                </a:solidFill>
                <a:highlight>
                  <a:srgbClr val="F8F4EC"/>
                </a:highlight>
                <a:latin typeface="Open Sans Condensed"/>
              </a:rPr>
              <a:t>:</a:t>
            </a:r>
            <a:endParaRPr lang="vi-VN" sz="1350" b="1" u="sng" dirty="0">
              <a:solidFill>
                <a:srgbClr val="000000"/>
              </a:solidFill>
              <a:highlight>
                <a:srgbClr val="F8F4EC"/>
              </a:highlight>
              <a:latin typeface="Open Sans Condense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Phó Chủ tịch - Star Travel International Corporation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Giám đốc điều hành - Grand Capital Investment Corporation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Phó TGĐ Kinh doanh tiếp thị - DQ Corporation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Giám đốc Marketing - Nippon Paint Vietnam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Phụ trách sản phẩm nghe nhìn - Panasonic Electronics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Vietnam</a:t>
            </a:r>
            <a:endParaRPr lang="vi-VN" sz="1350" dirty="0">
              <a:solidFill>
                <a:srgbClr val="000000"/>
              </a:solidFill>
              <a:highlight>
                <a:srgbClr val="F8F4EC"/>
              </a:highlight>
              <a:latin typeface="inheri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10B6DB-2274-2577-D364-962D9471F5F6}"/>
              </a:ext>
            </a:extLst>
          </p:cNvPr>
          <p:cNvSpPr txBox="1"/>
          <p:nvPr/>
        </p:nvSpPr>
        <p:spPr>
          <a:xfrm>
            <a:off x="4572000" y="4802509"/>
            <a:ext cx="4433961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350" b="1" u="sng" dirty="0">
                <a:solidFill>
                  <a:srgbClr val="000000"/>
                </a:solidFill>
                <a:highlight>
                  <a:srgbClr val="F8F4EC"/>
                </a:highlight>
                <a:latin typeface="Open Sans Condensed"/>
              </a:rPr>
              <a:t>♦ Công việc xã hội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Phó chủ tịch CLB Giảng viên doanh nhân: 2015 – 2017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ĐSL Ban Marketing – CLB Doanh Nhân Sài Gòn: 2007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Chuyên gia tư vấn và giảng dạy cho hơn 2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5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.000 doanh nhân, quản lý cấp cao, nhân viên văn phòng, các startup và sinh viên đại học trên toàn Việt Nam…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C303C-7CEE-45EB-0FCB-BA60EE9BCBB3}"/>
              </a:ext>
            </a:extLst>
          </p:cNvPr>
          <p:cNvSpPr txBox="1"/>
          <p:nvPr/>
        </p:nvSpPr>
        <p:spPr>
          <a:xfrm>
            <a:off x="125730" y="2531749"/>
            <a:ext cx="4527550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350" b="1" u="sng" dirty="0">
                <a:solidFill>
                  <a:srgbClr val="000000"/>
                </a:solidFill>
                <a:highlight>
                  <a:srgbClr val="F8F4EC"/>
                </a:highlight>
                <a:latin typeface="Open Sans Condensed"/>
              </a:rPr>
              <a:t>♦ Một số thành tựu đã đạt</a:t>
            </a:r>
            <a:r>
              <a:rPr lang="en-US" sz="1350" b="1" u="sng" dirty="0">
                <a:solidFill>
                  <a:srgbClr val="000000"/>
                </a:solidFill>
                <a:highlight>
                  <a:srgbClr val="F8F4EC"/>
                </a:highlight>
                <a:latin typeface="Open Sans Condensed"/>
              </a:rPr>
              <a:t>: </a:t>
            </a:r>
            <a:endParaRPr lang="vi-VN" sz="1350" b="1" u="sng" dirty="0">
              <a:solidFill>
                <a:srgbClr val="000000"/>
              </a:solidFill>
              <a:highlight>
                <a:srgbClr val="F8F4EC"/>
              </a:highlight>
              <a:latin typeface="Open Sans Condensed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Tốt nghiệp học vị MBA Hoa Kỳ: năm 2006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Giải thưởng: Doanh Nhân Phong Cách: năm 2011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Nhận vinh danh từ VCCI &amp; VTV1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năm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2019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, vì có nhiều đóng góp cho cộng đồng doanh nhân Việt Nam trong chương trình “CEO - Chìa Khóa Thành Công” </a:t>
            </a:r>
            <a:endParaRPr lang="en-US" sz="1350" dirty="0">
              <a:solidFill>
                <a:srgbClr val="000000"/>
              </a:solidFill>
              <a:highlight>
                <a:srgbClr val="F8F4EC"/>
              </a:highlight>
              <a:latin typeface="inheri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Giải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thương hiệu quốc gia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2024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“</a:t>
            </a:r>
            <a:r>
              <a:rPr lang="vi-VN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trong lĩnh vực phong thủy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Rất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nhiều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bằng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khen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từ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lãnh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đạo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cấp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cao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của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các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tỉnh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thành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trong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nhiều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năm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từ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các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hoạt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động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từ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thiện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</a:t>
            </a:r>
            <a:r>
              <a:rPr lang="en-US" sz="1350" dirty="0" err="1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cùng</a:t>
            </a:r>
            <a:r>
              <a:rPr lang="en-US" sz="1350" dirty="0">
                <a:solidFill>
                  <a:srgbClr val="000000"/>
                </a:solidFill>
                <a:highlight>
                  <a:srgbClr val="F8F4EC"/>
                </a:highlight>
                <a:latin typeface="inherit"/>
              </a:rPr>
              <a:t> CLB Mandala</a:t>
            </a:r>
            <a:endParaRPr lang="vi-VN" sz="1350" dirty="0">
              <a:solidFill>
                <a:srgbClr val="000000"/>
              </a:solidFill>
              <a:highlight>
                <a:srgbClr val="F8F4EC"/>
              </a:highlight>
              <a:latin typeface="inherit"/>
            </a:endParaRPr>
          </a:p>
        </p:txBody>
      </p:sp>
      <p:pic>
        <p:nvPicPr>
          <p:cNvPr id="16" name="Picture 1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6001CB2-570F-EAE8-06A1-016E09C8AD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4"/>
          <a:stretch/>
        </p:blipFill>
        <p:spPr>
          <a:xfrm>
            <a:off x="5190473" y="2599182"/>
            <a:ext cx="3197013" cy="1816935"/>
          </a:xfrm>
          <a:prstGeom prst="rect">
            <a:avLst/>
          </a:prstGeom>
        </p:spPr>
      </p:pic>
      <p:pic>
        <p:nvPicPr>
          <p:cNvPr id="18" name="Picture 17" descr="A person sitting on a bench outside&#10;&#10;Description automatically generated">
            <a:extLst>
              <a:ext uri="{FF2B5EF4-FFF2-40B4-BE49-F238E27FC236}">
                <a16:creationId xmlns:a16="http://schemas.microsoft.com/office/drawing/2014/main" id="{715DAA64-2373-83DA-6700-C9935A61B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1"/>
          <a:stretch/>
        </p:blipFill>
        <p:spPr>
          <a:xfrm>
            <a:off x="253393" y="373257"/>
            <a:ext cx="2727584" cy="18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6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1EA16-93F2-FAAB-A788-7603A4D43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10786" b="14426"/>
          <a:stretch/>
        </p:blipFill>
        <p:spPr>
          <a:xfrm>
            <a:off x="3180079" y="2412679"/>
            <a:ext cx="5742513" cy="383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B07D4C-F173-EEAD-7750-81080B9EB819}"/>
              </a:ext>
            </a:extLst>
          </p:cNvPr>
          <p:cNvSpPr txBox="1"/>
          <p:nvPr/>
        </p:nvSpPr>
        <p:spPr>
          <a:xfrm>
            <a:off x="245054" y="334157"/>
            <a:ext cx="7710225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700" b="1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CHUYÊN GIA NGUYỄN NGOAN NHẬN GIẢI THƯỞNG “THƯƠNG HIỆU QUỐC GIA” TRONG LĨNH VỰC PHONG THỦY</a:t>
            </a:r>
            <a:r>
              <a:rPr lang="vi-VN" sz="1700" dirty="0">
                <a:solidFill>
                  <a:srgbClr val="081C36"/>
                </a:solidFill>
                <a:highlight>
                  <a:srgbClr val="FFFFFF"/>
                </a:highlight>
              </a:rPr>
              <a:t>. </a:t>
            </a:r>
            <a:r>
              <a:rPr lang="vi-VN" sz="17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Sự kiện diễn ra ngày 28/07/2024 tại Nhà Hát Quân Đội, Hà Nội.</a:t>
            </a:r>
            <a:endParaRPr lang="vi-VN" sz="1700" dirty="0">
              <a:solidFill>
                <a:srgbClr val="081C36"/>
              </a:solidFill>
              <a:highlight>
                <a:srgbClr val="FFFFFF"/>
              </a:highlight>
            </a:endParaRPr>
          </a:p>
          <a:p>
            <a:pPr algn="just"/>
            <a:endParaRPr lang="vi-VN" sz="1700" b="0" i="0" dirty="0">
              <a:solidFill>
                <a:srgbClr val="081C36"/>
              </a:solidFill>
              <a:effectLst/>
              <a:highlight>
                <a:srgbClr val="FFFFFF"/>
              </a:highlight>
            </a:endParaRPr>
          </a:p>
          <a:p>
            <a:pPr algn="just"/>
            <a:r>
              <a:rPr lang="vi-VN" sz="1700" b="1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CHUYÊN GIA NGUYỄN NGOAN là thương hiệu uy tín hàng đầu trong lĩnh vực CỐ VẤN PHONG THỦY cho DOANH NHÂN &amp; DOANH NGHIỆP. </a:t>
            </a:r>
          </a:p>
          <a:p>
            <a:pPr algn="just"/>
            <a:endParaRPr lang="vi-VN" sz="1700" b="0" i="0" dirty="0">
              <a:solidFill>
                <a:srgbClr val="081C36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7CAC56-3B4E-2157-774B-BAEA0FCAF68A}"/>
              </a:ext>
            </a:extLst>
          </p:cNvPr>
          <p:cNvSpPr txBox="1"/>
          <p:nvPr/>
        </p:nvSpPr>
        <p:spPr>
          <a:xfrm>
            <a:off x="245055" y="2308472"/>
            <a:ext cx="2388358" cy="365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15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Hơn 20 năm trong nghề, Chuyên Gia NGUYỄN NGOAN đã mang lại những giá trị to lớn cho cộng đồng doanh nhân và xã hội Việt Nam: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15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- Ông đã tư vấn cho hơn </a:t>
            </a:r>
            <a:r>
              <a:rPr lang="en-US" sz="15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250</a:t>
            </a:r>
            <a:r>
              <a:rPr lang="vi-VN" sz="15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 công ty và hàng trăm thương hiệu phát triển bền vững.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15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- Giảng dạy về Phong Thủy &amp; </a:t>
            </a:r>
            <a:r>
              <a:rPr lang="en-US" sz="1500" dirty="0" err="1">
                <a:solidFill>
                  <a:srgbClr val="081C36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500" dirty="0">
                <a:solidFill>
                  <a:srgbClr val="081C36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81C36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500" dirty="0">
                <a:solidFill>
                  <a:srgbClr val="081C36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đến hơn </a:t>
            </a:r>
            <a:r>
              <a:rPr lang="en-US" sz="15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vi-VN" sz="1500" b="0" i="0" dirty="0">
                <a:solidFill>
                  <a:srgbClr val="081C36"/>
                </a:solidFill>
                <a:effectLst/>
                <a:highlight>
                  <a:srgbClr val="FFFFFF"/>
                </a:highlight>
              </a:rPr>
              <a:t>.000 Doanh nhân &amp; Quản lý trên khắp Việt Nam và thế giới.</a:t>
            </a:r>
          </a:p>
        </p:txBody>
      </p:sp>
    </p:spTree>
    <p:extLst>
      <p:ext uri="{BB962C8B-B14F-4D97-AF65-F5344CB8AC3E}">
        <p14:creationId xmlns:p14="http://schemas.microsoft.com/office/powerpoint/2010/main" val="130078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DC5622-2B6C-49BD-93F7-BD37E0095F8C}"/>
              </a:ext>
            </a:extLst>
          </p:cNvPr>
          <p:cNvSpPr txBox="1"/>
          <p:nvPr/>
        </p:nvSpPr>
        <p:spPr>
          <a:xfrm>
            <a:off x="200025" y="1145371"/>
            <a:ext cx="8743950" cy="511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Cam"/>
                <a:ea typeface="Cambria" panose="02040503050406030204" pitchFamily="18" charset="0"/>
                <a:hlinkClick r:id="rId2"/>
              </a:rPr>
              <a:t>https://yeah1.com/doi-song/toi-uu-hoa-moi-truong-lam-viec-voi-phong-thuy-bi-quyet-de-doanh-nghiep-thanh-cong-a59-d119006.html</a:t>
            </a:r>
            <a:endParaRPr lang="en-US" sz="1100" dirty="0">
              <a:solidFill>
                <a:srgbClr val="000000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Cam"/>
                <a:ea typeface="Cambria" panose="02040503050406030204" pitchFamily="18" charset="0"/>
                <a:hlinkClick r:id="rId3"/>
              </a:rPr>
              <a:t>https://www.giaitrivanhoa.vn/2024/06/nguyen-ngoan-nguoi-ong-hanh-ang-tin-cay.html</a:t>
            </a:r>
            <a:endParaRPr lang="en-US" sz="1100" dirty="0">
              <a:solidFill>
                <a:srgbClr val="000000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dirty="0">
                <a:latin typeface="Cam"/>
                <a:hlinkClick r:id="rId4"/>
              </a:rPr>
              <a:t>Nguyễn Ngoan - Chuyên gia phong thủy và hành trình kiến tạo giá trị đến nhiều doanh nghiệp | Kênh thông tin tư liệu về: Khoa học, Kỹ thuật, Hợp tác - Đầu tư, Dự án, Tri thức, Thời đại hàng đầu Việt Nam (kinhtevadautu.vn)</a:t>
            </a:r>
            <a:endParaRPr lang="en-US" sz="1100" dirty="0">
              <a:latin typeface="Cam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dirty="0">
                <a:latin typeface="Cam"/>
                <a:hlinkClick r:id="rId5"/>
              </a:rPr>
              <a:t>Nguyễn Ngoan - Người kiến tạo sự phát triển bền vững cho doanh nghiệp thời 4.0 (doisongphapluat.com.vn)</a:t>
            </a:r>
            <a:endParaRPr lang="en-US" sz="1100" dirty="0">
              <a:latin typeface="Cam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 err="1">
                <a:latin typeface="Cam"/>
                <a:hlinkClick r:id="rId6"/>
              </a:rPr>
              <a:t>Chuyên</a:t>
            </a:r>
            <a:r>
              <a:rPr lang="en-US" sz="1100" dirty="0">
                <a:latin typeface="Cam"/>
                <a:hlinkClick r:id="rId6"/>
              </a:rPr>
              <a:t> </a:t>
            </a:r>
            <a:r>
              <a:rPr lang="en-US" sz="1100" dirty="0" err="1">
                <a:latin typeface="Cam"/>
                <a:hlinkClick r:id="rId6"/>
              </a:rPr>
              <a:t>gia</a:t>
            </a:r>
            <a:r>
              <a:rPr lang="en-US" sz="1100" dirty="0">
                <a:latin typeface="Cam"/>
                <a:hlinkClick r:id="rId6"/>
              </a:rPr>
              <a:t> </a:t>
            </a:r>
            <a:r>
              <a:rPr lang="en-US" sz="1100" dirty="0" err="1">
                <a:latin typeface="Cam"/>
                <a:hlinkClick r:id="rId6"/>
              </a:rPr>
              <a:t>phong</a:t>
            </a:r>
            <a:r>
              <a:rPr lang="en-US" sz="1100" dirty="0">
                <a:latin typeface="Cam"/>
                <a:hlinkClick r:id="rId6"/>
              </a:rPr>
              <a:t> </a:t>
            </a:r>
            <a:r>
              <a:rPr lang="en-US" sz="1100" dirty="0" err="1">
                <a:latin typeface="Cam"/>
                <a:hlinkClick r:id="rId6"/>
              </a:rPr>
              <a:t>thủy</a:t>
            </a:r>
            <a:r>
              <a:rPr lang="en-US" sz="1100" dirty="0">
                <a:latin typeface="Cam"/>
                <a:hlinkClick r:id="rId6"/>
              </a:rPr>
              <a:t> Nguyễn Ngoan: Phong </a:t>
            </a:r>
            <a:r>
              <a:rPr lang="en-US" sz="1100" dirty="0" err="1">
                <a:latin typeface="Cam"/>
                <a:hlinkClick r:id="rId6"/>
              </a:rPr>
              <a:t>thủy</a:t>
            </a:r>
            <a:r>
              <a:rPr lang="en-US" sz="1100" dirty="0">
                <a:latin typeface="Cam"/>
                <a:hlinkClick r:id="rId6"/>
              </a:rPr>
              <a:t> </a:t>
            </a:r>
            <a:r>
              <a:rPr lang="en-US" sz="1100" dirty="0" err="1">
                <a:latin typeface="Cam"/>
                <a:hlinkClick r:id="rId6"/>
              </a:rPr>
              <a:t>là</a:t>
            </a:r>
            <a:r>
              <a:rPr lang="en-US" sz="1100" dirty="0">
                <a:latin typeface="Cam"/>
                <a:hlinkClick r:id="rId6"/>
              </a:rPr>
              <a:t> </a:t>
            </a:r>
            <a:r>
              <a:rPr lang="en-US" sz="1100" dirty="0" err="1">
                <a:latin typeface="Cam"/>
                <a:hlinkClick r:id="rId6"/>
              </a:rPr>
              <a:t>bộ</a:t>
            </a:r>
            <a:r>
              <a:rPr lang="en-US" sz="1100" dirty="0">
                <a:latin typeface="Cam"/>
                <a:hlinkClick r:id="rId6"/>
              </a:rPr>
              <a:t> </a:t>
            </a:r>
            <a:r>
              <a:rPr lang="en-US" sz="1100" dirty="0" err="1">
                <a:latin typeface="Cam"/>
                <a:hlinkClick r:id="rId6"/>
              </a:rPr>
              <a:t>môn</a:t>
            </a:r>
            <a:r>
              <a:rPr lang="en-US" sz="1100" dirty="0">
                <a:latin typeface="Cam"/>
                <a:hlinkClick r:id="rId6"/>
              </a:rPr>
              <a:t> khoa </a:t>
            </a:r>
            <a:r>
              <a:rPr lang="en-US" sz="1100" dirty="0" err="1">
                <a:latin typeface="Cam"/>
                <a:hlinkClick r:id="rId6"/>
              </a:rPr>
              <a:t>học</a:t>
            </a:r>
            <a:r>
              <a:rPr lang="en-US" sz="1100" dirty="0">
                <a:latin typeface="Cam"/>
                <a:hlinkClick r:id="rId6"/>
              </a:rPr>
              <a:t> (vanhoavaphattrien.vn)</a:t>
            </a:r>
            <a:endParaRPr lang="en-US" sz="1100" dirty="0">
              <a:latin typeface="Cam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m"/>
                <a:hlinkClick r:id="rId7"/>
              </a:rPr>
              <a:t>Nguyễn Ngoan - </a:t>
            </a:r>
            <a:r>
              <a:rPr lang="en-US" sz="1100" dirty="0" err="1">
                <a:latin typeface="Cam"/>
                <a:hlinkClick r:id="rId7"/>
              </a:rPr>
              <a:t>Đánh</a:t>
            </a:r>
            <a:r>
              <a:rPr lang="en-US" sz="1100" dirty="0">
                <a:latin typeface="Cam"/>
                <a:hlinkClick r:id="rId7"/>
              </a:rPr>
              <a:t> </a:t>
            </a:r>
            <a:r>
              <a:rPr lang="en-US" sz="1100" dirty="0" err="1">
                <a:latin typeface="Cam"/>
                <a:hlinkClick r:id="rId7"/>
              </a:rPr>
              <a:t>dấu</a:t>
            </a:r>
            <a:r>
              <a:rPr lang="en-US" sz="1100" dirty="0">
                <a:latin typeface="Cam"/>
                <a:hlinkClick r:id="rId7"/>
              </a:rPr>
              <a:t> </a:t>
            </a:r>
            <a:r>
              <a:rPr lang="en-US" sz="1100" dirty="0" err="1">
                <a:latin typeface="Cam"/>
                <a:hlinkClick r:id="rId7"/>
              </a:rPr>
              <a:t>chặng</a:t>
            </a:r>
            <a:r>
              <a:rPr lang="en-US" sz="1100" dirty="0">
                <a:latin typeface="Cam"/>
                <a:hlinkClick r:id="rId7"/>
              </a:rPr>
              <a:t> </a:t>
            </a:r>
            <a:r>
              <a:rPr lang="en-US" sz="1100" dirty="0" err="1">
                <a:latin typeface="Cam"/>
                <a:hlinkClick r:id="rId7"/>
              </a:rPr>
              <a:t>hành</a:t>
            </a:r>
            <a:r>
              <a:rPr lang="en-US" sz="1100" dirty="0">
                <a:latin typeface="Cam"/>
                <a:hlinkClick r:id="rId7"/>
              </a:rPr>
              <a:t> </a:t>
            </a:r>
            <a:r>
              <a:rPr lang="en-US" sz="1100" dirty="0" err="1">
                <a:latin typeface="Cam"/>
                <a:hlinkClick r:id="rId7"/>
              </a:rPr>
              <a:t>trình</a:t>
            </a:r>
            <a:r>
              <a:rPr lang="en-US" sz="1100" dirty="0">
                <a:latin typeface="Cam"/>
                <a:hlinkClick r:id="rId7"/>
              </a:rPr>
              <a:t> 20 </a:t>
            </a:r>
            <a:r>
              <a:rPr lang="en-US" sz="1100" dirty="0" err="1">
                <a:latin typeface="Cam"/>
                <a:hlinkClick r:id="rId7"/>
              </a:rPr>
              <a:t>năm</a:t>
            </a:r>
            <a:r>
              <a:rPr lang="en-US" sz="1100" dirty="0">
                <a:latin typeface="Cam"/>
                <a:hlinkClick r:id="rId7"/>
              </a:rPr>
              <a:t> </a:t>
            </a:r>
            <a:r>
              <a:rPr lang="en-US" sz="1100" dirty="0" err="1">
                <a:latin typeface="Cam"/>
                <a:hlinkClick r:id="rId7"/>
              </a:rPr>
              <a:t>sự</a:t>
            </a:r>
            <a:r>
              <a:rPr lang="en-US" sz="1100" dirty="0">
                <a:latin typeface="Cam"/>
                <a:hlinkClick r:id="rId7"/>
              </a:rPr>
              <a:t> </a:t>
            </a:r>
            <a:r>
              <a:rPr lang="en-US" sz="1100" dirty="0" err="1">
                <a:latin typeface="Cam"/>
                <a:hlinkClick r:id="rId7"/>
              </a:rPr>
              <a:t>nghiệp</a:t>
            </a:r>
            <a:r>
              <a:rPr lang="en-US" sz="1100" dirty="0">
                <a:latin typeface="Cam"/>
                <a:hlinkClick r:id="rId7"/>
              </a:rPr>
              <a:t> </a:t>
            </a:r>
            <a:r>
              <a:rPr lang="en-US" sz="1100" dirty="0" err="1">
                <a:latin typeface="Cam"/>
                <a:hlinkClick r:id="rId7"/>
              </a:rPr>
              <a:t>với</a:t>
            </a:r>
            <a:r>
              <a:rPr lang="en-US" sz="1100" dirty="0">
                <a:latin typeface="Cam"/>
                <a:hlinkClick r:id="rId7"/>
              </a:rPr>
              <a:t> Mandala Phong </a:t>
            </a:r>
            <a:r>
              <a:rPr lang="en-US" sz="1100" dirty="0" err="1">
                <a:latin typeface="Cam"/>
                <a:hlinkClick r:id="rId7"/>
              </a:rPr>
              <a:t>Thủy</a:t>
            </a:r>
            <a:r>
              <a:rPr lang="en-US" sz="1100" dirty="0">
                <a:latin typeface="Cam"/>
                <a:hlinkClick r:id="rId7"/>
              </a:rPr>
              <a:t> (yeah1.com)</a:t>
            </a:r>
            <a:endParaRPr lang="en-US" sz="1100" dirty="0">
              <a:latin typeface="Cam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dirty="0">
                <a:latin typeface="Cam"/>
                <a:hlinkClick r:id="rId8"/>
              </a:rPr>
              <a:t>Chuyên gia Nguyễn Ngoan: Dẫn đầu trong việc ứng dụng phong thủy cho doanh nhân và quản lý | Kênh thông tin tư liệu về: Khoa học, Kỹ thuật, Hợp tác - Đầu tư, Dự án, Tri thức, Thời đại hàng đầu Việt Nam (kinhtevadautu.vn)</a:t>
            </a:r>
            <a:endParaRPr lang="en-US" sz="1100" dirty="0">
              <a:latin typeface="Cam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dirty="0">
                <a:latin typeface="Cam"/>
                <a:hlinkClick r:id="rId8"/>
              </a:rPr>
              <a:t>Chuyên gia Nguyễn Ngoan: Dẫn đầu trong việc ứng dụng phong thủy cho doanh nhân và quản lý | Kênh thông tin tư liệu về: Khoa học, Kỹ thuật, Hợp tác - Đầu tư, Dự án, Tri thức, Thời đại hàng đầu Việt Nam (kinhtevadautu.vn)</a:t>
            </a:r>
            <a:endParaRPr lang="en-US" sz="1100" dirty="0">
              <a:latin typeface="Cam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750F0E"/>
                </a:solidFill>
                <a:effectLst/>
                <a:latin typeface="Cam"/>
                <a:ea typeface="Cambria" panose="02040503050406030204" pitchFamily="18" charset="0"/>
                <a:hlinkClick r:id="rId9"/>
              </a:rPr>
              <a:t>http://lifestyleonline.vn/clb-mandala-phong-thuy-3-nam-hoat-dong-va-no-luc-lam-am-lai-moi-truong-kinh-doanh-trong-dai-dich-covid-19/?</a:t>
            </a:r>
            <a:endParaRPr lang="en-US" sz="1100" dirty="0">
              <a:solidFill>
                <a:srgbClr val="000000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750F0E"/>
                </a:solidFill>
                <a:effectLst/>
                <a:latin typeface="Cam"/>
                <a:ea typeface="Cambria" panose="02040503050406030204" pitchFamily="18" charset="0"/>
                <a:hlinkClick r:id="rId10"/>
              </a:rPr>
              <a:t>https://cafef.vn/chuyen-gia-phong-thuy-nguyen-ngoan-bat-mi-kim-tu-do-trong-dau-tu-chung-khoan-sinh-loi-20210704085903072.chn</a:t>
            </a:r>
            <a:endParaRPr lang="en-US" sz="1100" dirty="0">
              <a:solidFill>
                <a:srgbClr val="000000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750F0E"/>
                </a:solidFill>
                <a:effectLst/>
                <a:latin typeface="Cam"/>
                <a:ea typeface="Cambria" panose="02040503050406030204" pitchFamily="18" charset="0"/>
                <a:hlinkClick r:id="rId11"/>
              </a:rPr>
              <a:t>https://soha.vn/ung-dung-chi-so-bovis-trong-kiem-tra-dat-ten-thuong-hieu-theo-chuan-phong-thuy-20210621164248921.htm</a:t>
            </a:r>
            <a:endParaRPr lang="en-US" sz="1100" dirty="0">
              <a:solidFill>
                <a:srgbClr val="750F0E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750F0E"/>
                </a:solidFill>
                <a:effectLst/>
                <a:latin typeface="Cam"/>
                <a:ea typeface="Cambria" panose="02040503050406030204" pitchFamily="18" charset="0"/>
                <a:hlinkClick r:id="rId12"/>
              </a:rPr>
              <a:t>https://thanhnien.vn/tai-chinh-kinh-doanh/doanh-nhan/chuyen-gia-nguyen-ngoan-biet-minh-biet-ta-tram-tran-tram-thang-1326264.html</a:t>
            </a:r>
            <a:endParaRPr lang="en-US" sz="1100" dirty="0">
              <a:solidFill>
                <a:srgbClr val="000000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750F0E"/>
                </a:solidFill>
                <a:effectLst/>
                <a:latin typeface="Cam"/>
                <a:ea typeface="Cambria" panose="02040503050406030204" pitchFamily="18" charset="0"/>
                <a:hlinkClick r:id="rId13"/>
              </a:rPr>
              <a:t>https://cafebiz.vn/goc-nhin-phong-thuy-de-dau-tu-bds-thanh-cong-trong-chu-ky-2021-2031-20210629170105985.chn</a:t>
            </a:r>
            <a:endParaRPr lang="en-US" sz="1100" dirty="0">
              <a:solidFill>
                <a:srgbClr val="000000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750F0E"/>
                </a:solidFill>
                <a:effectLst/>
                <a:latin typeface="Cam"/>
                <a:ea typeface="Cambria" panose="02040503050406030204" pitchFamily="18" charset="0"/>
                <a:hlinkClick r:id="rId14"/>
              </a:rPr>
              <a:t>https://cafef.vn/chuyen-gia-nguyen-ngoan-mach-nuoc-ung-dung-phong-thuy-de-dau-tu-bat-dong-san-thanh-cong-20210619130050307.chn</a:t>
            </a:r>
            <a:endParaRPr lang="en-US" sz="1100" dirty="0">
              <a:solidFill>
                <a:srgbClr val="000000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750F0E"/>
                </a:solidFill>
                <a:effectLst/>
                <a:latin typeface="Cam"/>
                <a:ea typeface="Cambria" panose="02040503050406030204" pitchFamily="18" charset="0"/>
                <a:hlinkClick r:id="rId15"/>
              </a:rPr>
              <a:t>https://cafef.vn/chuyen-gia-phong-thuy-chia-se-nhung-luu-y-va-cam-ky-khi-dat-ten-thuong-hieu-20210618174416458.chn</a:t>
            </a:r>
            <a:endParaRPr lang="en-US" sz="1100" dirty="0"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750F0E"/>
                </a:solidFill>
                <a:effectLst/>
                <a:latin typeface="Cam"/>
                <a:ea typeface="Cambria" panose="02040503050406030204" pitchFamily="18" charset="0"/>
                <a:hlinkClick r:id="rId16"/>
              </a:rPr>
              <a:t>https://eva.vn/doi-song-xa-hoi/hon-300-doanh-nhan-den-tham-du-sinh-nhat-3-tuoi-cau-lac-bo-mandala-phong-thuy-c334a462712.html</a:t>
            </a:r>
            <a:endParaRPr lang="en-US" sz="1100" dirty="0">
              <a:solidFill>
                <a:srgbClr val="000000"/>
              </a:solidFill>
              <a:latin typeface="Cam"/>
              <a:ea typeface="Cambria" panose="02040503050406030204" pitchFamily="18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1100" b="0" i="0" u="none" strike="noStrike" dirty="0">
                <a:solidFill>
                  <a:srgbClr val="F22009"/>
                </a:solidFill>
                <a:effectLst/>
                <a:latin typeface="Cam"/>
                <a:ea typeface="Cambria" panose="02040503050406030204" pitchFamily="18" charset="0"/>
                <a:hlinkClick r:id="rId17"/>
              </a:rPr>
              <a:t>https://phunuhiendai.vn/chuyen-gia-dao-tao-nguyen-ngoan-nguoi-tien-phong-lan-toa-tri-thuc-phong-thuy-trong-kinh-doanh-va-cuoc-song/</a:t>
            </a:r>
            <a:endParaRPr lang="vi-VN" sz="1100" b="0" i="0" dirty="0">
              <a:solidFill>
                <a:srgbClr val="000000"/>
              </a:solidFill>
              <a:effectLst/>
              <a:latin typeface="Cam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AF9F5-0859-4E32-8665-57FC497EF656}"/>
              </a:ext>
            </a:extLst>
          </p:cNvPr>
          <p:cNvSpPr txBox="1"/>
          <p:nvPr/>
        </p:nvSpPr>
        <p:spPr>
          <a:xfrm>
            <a:off x="200025" y="586056"/>
            <a:ext cx="791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u="sng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 bài báo nói về Chuyên gia </a:t>
            </a:r>
            <a:r>
              <a:rPr lang="en-US" b="1" i="0" u="sng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b="1" i="0" u="sng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hong thủy </a:t>
            </a:r>
            <a:r>
              <a:rPr lang="en-US" b="1" i="0" u="sng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US" b="1" i="0" u="sng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b="1" i="0" u="sng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u="sng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b="1" i="0" u="sng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b="1" i="0" u="sng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Nguyễn Ngoan</a:t>
            </a:r>
            <a:endParaRPr lang="en-US" b="1" i="0" u="sng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7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655CBFF-6FE3-4392-A6D5-0A9851DBE28A}"/>
              </a:ext>
            </a:extLst>
          </p:cNvPr>
          <p:cNvGrpSpPr/>
          <p:nvPr/>
        </p:nvGrpSpPr>
        <p:grpSpPr>
          <a:xfrm>
            <a:off x="-19050" y="0"/>
            <a:ext cx="9163050" cy="6858000"/>
            <a:chOff x="-19050" y="0"/>
            <a:chExt cx="916305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E126AA-F82A-4BC9-BFC6-DCB0E058C675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7155" name="Picture 1">
              <a:extLst>
                <a:ext uri="{FF2B5EF4-FFF2-40B4-BE49-F238E27FC236}">
                  <a16:creationId xmlns:a16="http://schemas.microsoft.com/office/drawing/2014/main" id="{B840A346-C44F-4AAD-B286-1ED90EFF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3" t="38799" r="13261" b="15614"/>
            <a:stretch>
              <a:fillRect/>
            </a:stretch>
          </p:blipFill>
          <p:spPr bwMode="auto">
            <a:xfrm>
              <a:off x="-19050" y="2846388"/>
              <a:ext cx="9144000" cy="401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7156" name="Group 6">
              <a:extLst>
                <a:ext uri="{FF2B5EF4-FFF2-40B4-BE49-F238E27FC236}">
                  <a16:creationId xmlns:a16="http://schemas.microsoft.com/office/drawing/2014/main" id="{3759925B-89E8-4B46-94AB-91630A517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652" y="2925333"/>
              <a:ext cx="7796891" cy="2169180"/>
              <a:chOff x="1018846" y="2990132"/>
              <a:chExt cx="6625296" cy="2168012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441DBA27-7886-4349-BAF7-3DAE8A0E0C07}"/>
                  </a:ext>
                </a:extLst>
              </p:cNvPr>
              <p:cNvSpPr/>
              <p:nvPr/>
            </p:nvSpPr>
            <p:spPr>
              <a:xfrm>
                <a:off x="1018846" y="2990132"/>
                <a:ext cx="6625296" cy="2168012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400"/>
              </a:p>
            </p:txBody>
          </p:sp>
          <p:sp>
            <p:nvSpPr>
              <p:cNvPr id="177159" name="TextBox 3">
                <a:extLst>
                  <a:ext uri="{FF2B5EF4-FFF2-40B4-BE49-F238E27FC236}">
                    <a16:creationId xmlns:a16="http://schemas.microsoft.com/office/drawing/2014/main" id="{D41C066D-C06C-4ACC-B13D-168EE879C5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4273" y="3165388"/>
                <a:ext cx="6101255" cy="1861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en-US" sz="25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www.youtube.com/nguyenngoan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altLang="en-US" sz="25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www.chuyengianguyenngoan.com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altLang="en-US" sz="25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www.facebook.com/thaynguyenngoan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altLang="en-US" sz="25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www.tiktok.com/@phongthuynguyenngoan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725" y="1"/>
              <a:ext cx="3110536" cy="2866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5879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816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</vt:lpstr>
      <vt:lpstr>Cambria</vt:lpstr>
      <vt:lpstr>inherit</vt:lpstr>
      <vt:lpstr>Open Sans Condensed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</dc:creator>
  <cp:lastModifiedBy>Văn Ngoan Nguyễn</cp:lastModifiedBy>
  <cp:revision>66</cp:revision>
  <dcterms:created xsi:type="dcterms:W3CDTF">2020-06-18T06:47:03Z</dcterms:created>
  <dcterms:modified xsi:type="dcterms:W3CDTF">2024-08-13T15:30:59Z</dcterms:modified>
</cp:coreProperties>
</file>